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7" r:id="rId11"/>
    <p:sldId id="268" r:id="rId12"/>
    <p:sldId id="272" r:id="rId13"/>
    <p:sldId id="271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900" y1="19515" x2="54900" y2="19515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637" y="-664435"/>
            <a:ext cx="83127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5233061"/>
            <a:ext cx="7583488" cy="1679575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Greek Orthodox Vestments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500" l="2550" r="96884">
                        <a14:foregroundMark x1="49292" y1="4000" x2="49292" y2="4000"/>
                        <a14:foregroundMark x1="44193" y1="7500" x2="44193" y2="7500"/>
                        <a14:foregroundMark x1="53824" y1="8250" x2="53824" y2="8250"/>
                      </a14:backgroundRemoval>
                    </a14:imgEffect>
                  </a14:imgLayer>
                </a14:imgProps>
              </a:ext>
            </a:extLst>
          </a:blip>
          <a:srcRect t="-3613" b="-361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be considered a crown</a:t>
            </a:r>
          </a:p>
          <a:p>
            <a:r>
              <a:rPr lang="en-US" dirty="0" smtClean="0"/>
              <a:t>Worn by bishops</a:t>
            </a:r>
          </a:p>
          <a:p>
            <a:r>
              <a:rPr lang="en-US" dirty="0" smtClean="0"/>
              <a:t>Resembles the crowns worn by Byzantine emperors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2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Outermost cape for bishops</a:t>
            </a:r>
          </a:p>
          <a:p>
            <a:r>
              <a:rPr lang="en-US" dirty="0" smtClean="0"/>
              <a:t>Originally to keep warm</a:t>
            </a:r>
          </a:p>
          <a:p>
            <a:r>
              <a:rPr lang="en-US" dirty="0" smtClean="0"/>
              <a:t>Symbolizes passing down of authority, as Elijah passed down to </a:t>
            </a:r>
            <a:r>
              <a:rPr lang="en-US" dirty="0" err="1" smtClean="0"/>
              <a:t>Elishah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0" y="1181557"/>
            <a:ext cx="3300814" cy="4877543"/>
          </a:xfrm>
        </p:spPr>
      </p:pic>
    </p:spTree>
    <p:extLst>
      <p:ext uri="{BB962C8B-B14F-4D97-AF65-F5344CB8AC3E}">
        <p14:creationId xmlns:p14="http://schemas.microsoft.com/office/powerpoint/2010/main" val="22771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Acolyte Vestments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667" l="2612" r="98134">
                        <a14:foregroundMark x1="49254" y1="6667" x2="49254" y2="6667"/>
                        <a14:foregroundMark x1="45896" y1="8833" x2="45896" y2="8833"/>
                        <a14:foregroundMark x1="49627" y1="4500" x2="49627" y2="4500"/>
                        <a14:foregroundMark x1="53358" y1="7833" x2="53358" y2="7833"/>
                        <a14:foregroundMark x1="44403" y1="6167" x2="44403" y2="6167"/>
                      </a14:backgroundRemoval>
                    </a14:imgEffect>
                  </a14:imgLayer>
                </a14:imgProps>
              </a:ext>
            </a:extLst>
          </a:blip>
          <a:srcRect l="-138679" r="-138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438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Deacons’ </a:t>
            </a:r>
            <a:r>
              <a:rPr lang="en-US" dirty="0" smtClean="0"/>
              <a:t>Vestments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3" b="94301" l="10000" r="90000"/>
                    </a14:imgEffect>
                  </a14:imgLayer>
                </a14:imgProps>
              </a:ext>
            </a:extLst>
          </a:blip>
          <a:srcRect l="-102822" r="-102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35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Priests’ </a:t>
            </a:r>
            <a:r>
              <a:rPr lang="en-US" dirty="0" smtClean="0"/>
              <a:t>Vestments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685" l="6667" r="95000"/>
                    </a14:imgEffect>
                  </a14:imgLayer>
                </a14:imgProps>
              </a:ext>
            </a:extLst>
          </a:blip>
          <a:srcRect l="-102541" r="-10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345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Bishops’ </a:t>
            </a:r>
            <a:r>
              <a:rPr lang="en-US" dirty="0" smtClean="0"/>
              <a:t>Vestments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3" b="97997" l="1667" r="98000">
                        <a14:foregroundMark x1="77333" y1="79132" x2="77333" y2="79132"/>
                        <a14:foregroundMark x1="74000" y1="69449" x2="74000" y2="69449"/>
                        <a14:foregroundMark x1="73667" y1="57262" x2="73667" y2="57262"/>
                        <a14:foregroundMark x1="71667" y1="32721" x2="71667" y2="32721"/>
                        <a14:foregroundMark x1="73333" y1="50083" x2="73333" y2="50083"/>
                        <a14:foregroundMark x1="76000" y1="53589" x2="76000" y2="53589"/>
                        <a14:foregroundMark x1="77000" y1="37896" x2="77000" y2="37896"/>
                        <a14:foregroundMark x1="73333" y1="36895" x2="73333" y2="36895"/>
                        <a14:foregroundMark x1="71667" y1="54591" x2="71667" y2="54591"/>
                        <a14:foregroundMark x1="61333" y1="25042" x2="61333" y2="25042"/>
                        <a14:foregroundMark x1="69333" y1="14190" x2="69333" y2="14190"/>
                        <a14:foregroundMark x1="64667" y1="14691" x2="64667" y2="14691"/>
                        <a14:foregroundMark x1="72667" y1="17863" x2="72667" y2="17863"/>
                        <a14:foregroundMark x1="74667" y1="20033" x2="74667" y2="20033"/>
                        <a14:foregroundMark x1="43667" y1="21202" x2="43667" y2="21202"/>
                        <a14:foregroundMark x1="40333" y1="22538" x2="40333" y2="22538"/>
                        <a14:foregroundMark x1="46000" y1="22871" x2="46000" y2="22871"/>
                        <a14:foregroundMark x1="37333" y1="9683" x2="37333" y2="9683"/>
                        <a14:foregroundMark x1="27000" y1="14524" x2="27000" y2="14524"/>
                        <a14:foregroundMark x1="32333" y1="10184" x2="32333" y2="10184"/>
                        <a14:foregroundMark x1="39667" y1="12354" x2="39667" y2="12354"/>
                        <a14:foregroundMark x1="30667" y1="15526" x2="30667" y2="15526"/>
                        <a14:foregroundMark x1="30333" y1="12354" x2="30333" y2="12354"/>
                        <a14:foregroundMark x1="48333" y1="7846" x2="48333" y2="7846"/>
                        <a14:foregroundMark x1="39000" y1="5175" x2="39000" y2="5175"/>
                        <a14:foregroundMark x1="42667" y1="4508" x2="42667" y2="4508"/>
                      </a14:backgroundRemoval>
                    </a14:imgEffect>
                  </a14:imgLayer>
                </a14:imgProps>
              </a:ext>
            </a:extLst>
          </a:blip>
          <a:srcRect l="-118273" r="-1182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251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Sticharion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Also known as a robe</a:t>
            </a:r>
          </a:p>
          <a:p>
            <a:pPr lvl="1"/>
            <a:r>
              <a:rPr lang="en-US" b="1" dirty="0" smtClean="0"/>
              <a:t>Similar to </a:t>
            </a:r>
            <a:r>
              <a:rPr lang="en-US" b="1" dirty="0" err="1" smtClean="0"/>
              <a:t>alb</a:t>
            </a:r>
            <a:endParaRPr lang="en-US" b="1" dirty="0" smtClean="0"/>
          </a:p>
          <a:p>
            <a:r>
              <a:rPr lang="en-US" b="1" dirty="0" smtClean="0"/>
              <a:t>Worn by clergy and acolytes</a:t>
            </a:r>
          </a:p>
          <a:p>
            <a:r>
              <a:rPr lang="en-US" b="1" dirty="0" smtClean="0"/>
              <a:t>Derived from baptism robe</a:t>
            </a:r>
          </a:p>
          <a:p>
            <a:pPr lvl="1"/>
            <a:r>
              <a:rPr lang="en-US" b="1" dirty="0" smtClean="0"/>
              <a:t>Symbolizes cleanliness</a:t>
            </a:r>
          </a:p>
          <a:p>
            <a:r>
              <a:rPr lang="en-US" b="1" dirty="0" smtClean="0"/>
              <a:t>Usually white for priests and bishops, unless during particular celebrations</a:t>
            </a:r>
            <a:endParaRPr lang="en-US" b="1" dirty="0"/>
          </a:p>
          <a:p>
            <a:r>
              <a:rPr lang="en-US" b="1" dirty="0" smtClean="0"/>
              <a:t>Undermost layer for priests/bishops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7" b="97830" l="9486" r="89328">
                        <a14:foregroundMark x1="52569" y1="7179" x2="52569" y2="7179"/>
                        <a14:foregroundMark x1="46640" y1="7513" x2="46640" y2="7513"/>
                        <a14:foregroundMark x1="44664" y1="5175" x2="44664" y2="5175"/>
                      </a14:backgroundRemoval>
                    </a14:imgEffect>
                  </a14:imgLayer>
                </a14:imgProps>
              </a:ext>
            </a:extLst>
          </a:blip>
          <a:srcRect l="-47430" r="-47430"/>
          <a:stretch>
            <a:fillRect/>
          </a:stretch>
        </p:blipFill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40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Orarion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7" b="99396" l="2000" r="98000"/>
                    </a14:imgEffect>
                  </a14:imgLayer>
                </a14:imgProps>
              </a:ext>
            </a:extLst>
          </a:blip>
          <a:srcRect t="-32592" b="-3259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Also called a belt, sash, or stole</a:t>
            </a:r>
          </a:p>
          <a:p>
            <a:r>
              <a:rPr lang="en-US" dirty="0" smtClean="0"/>
              <a:t>Worn by deacons and acolytes</a:t>
            </a:r>
          </a:p>
          <a:p>
            <a:r>
              <a:rPr lang="en-US" dirty="0" smtClean="0"/>
              <a:t>Deacon’s is larger and is wrapped around body</a:t>
            </a:r>
          </a:p>
          <a:p>
            <a:pPr lvl="1"/>
            <a:r>
              <a:rPr lang="en-US" dirty="0" smtClean="0"/>
              <a:t>Except while giving Communion</a:t>
            </a:r>
          </a:p>
          <a:p>
            <a:r>
              <a:rPr lang="en-US" dirty="0" smtClean="0"/>
              <a:t>Illustrates that they are to be servers like the angels to God</a:t>
            </a:r>
          </a:p>
        </p:txBody>
      </p:sp>
    </p:spTree>
    <p:extLst>
      <p:ext uri="{BB962C8B-B14F-4D97-AF65-F5344CB8AC3E}">
        <p14:creationId xmlns:p14="http://schemas.microsoft.com/office/powerpoint/2010/main" val="357263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Epitrachilion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8" b="97611" l="10000" r="90000"/>
                    </a14:imgEffect>
                  </a14:imgLayer>
                </a14:imgProps>
              </a:ext>
            </a:extLst>
          </a:blip>
          <a:srcRect t="-3909" b="-390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“over the neck”</a:t>
            </a:r>
          </a:p>
          <a:p>
            <a:r>
              <a:rPr lang="en-US" dirty="0" smtClean="0"/>
              <a:t>Also called a stole</a:t>
            </a:r>
          </a:p>
          <a:p>
            <a:r>
              <a:rPr lang="en-US" dirty="0" smtClean="0"/>
              <a:t>Worn by priests and bishops</a:t>
            </a:r>
          </a:p>
          <a:p>
            <a:r>
              <a:rPr lang="en-US" dirty="0" smtClean="0"/>
              <a:t>Worn whenever serving as a priest</a:t>
            </a:r>
          </a:p>
          <a:p>
            <a:r>
              <a:rPr lang="en-US" dirty="0" smtClean="0"/>
              <a:t>Symbolizes the rope that Jesus was dragged from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2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Epimanikia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Cuffs worn by clergymen</a:t>
            </a:r>
          </a:p>
          <a:p>
            <a:r>
              <a:rPr lang="en-US" dirty="0" smtClean="0"/>
              <a:t>Vary according to rank</a:t>
            </a:r>
          </a:p>
          <a:p>
            <a:r>
              <a:rPr lang="en-US" dirty="0" smtClean="0"/>
              <a:t>Resemble Roman maniple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4" y="2027104"/>
            <a:ext cx="4057256" cy="3038433"/>
          </a:xfrm>
        </p:spPr>
      </p:pic>
    </p:spTree>
    <p:extLst>
      <p:ext uri="{BB962C8B-B14F-4D97-AF65-F5344CB8AC3E}">
        <p14:creationId xmlns:p14="http://schemas.microsoft.com/office/powerpoint/2010/main" val="232669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Phelonion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6" b="99767" l="1000" r="99167">
                        <a14:foregroundMark x1="7667" y1="63869" x2="7667" y2="63869"/>
                        <a14:foregroundMark x1="4167" y1="78555" x2="4167" y2="78555"/>
                        <a14:foregroundMark x1="46667" y1="80653" x2="46667" y2="80653"/>
                        <a14:foregroundMark x1="41333" y1="63636" x2="41333" y2="63636"/>
                        <a14:foregroundMark x1="50667" y1="32401" x2="50667" y2="32401"/>
                        <a14:foregroundMark x1="81667" y1="17249" x2="81667" y2="17249"/>
                        <a14:foregroundMark x1="78833" y1="34732" x2="78833" y2="34732"/>
                      </a14:backgroundRemoval>
                    </a14:imgEffect>
                  </a14:imgLayer>
                </a14:imgProps>
              </a:ext>
            </a:extLst>
          </a:blip>
          <a:srcRect t="-34967" b="-34967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Similar to a cape</a:t>
            </a:r>
          </a:p>
          <a:p>
            <a:r>
              <a:rPr lang="en-US" dirty="0" smtClean="0"/>
              <a:t>Worn by priests</a:t>
            </a:r>
          </a:p>
          <a:p>
            <a:r>
              <a:rPr lang="en-US" dirty="0" smtClean="0"/>
              <a:t>Symbolizes the robe Christ wore during His Passion</a:t>
            </a:r>
          </a:p>
          <a:p>
            <a:r>
              <a:rPr lang="en-US" dirty="0" smtClean="0"/>
              <a:t>Ribbons symbolize flowing blood</a:t>
            </a:r>
          </a:p>
        </p:txBody>
      </p:sp>
    </p:spTree>
    <p:extLst>
      <p:ext uri="{BB962C8B-B14F-4D97-AF65-F5344CB8AC3E}">
        <p14:creationId xmlns:p14="http://schemas.microsoft.com/office/powerpoint/2010/main" val="150638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Epigonation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" b="97700" l="3333" r="97333">
                        <a14:foregroundMark x1="48667" y1="88776" x2="48667" y2="88776"/>
                        <a14:foregroundMark x1="91333" y1="53910" x2="91333" y2="53910"/>
                      </a14:backgroundRemoval>
                    </a14:imgEffect>
                  </a14:imgLayer>
                </a14:imgProps>
              </a:ext>
            </a:extLst>
          </a:blip>
          <a:srcRect t="-300" b="-30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Originated from “knee-protectors”</a:t>
            </a:r>
          </a:p>
          <a:p>
            <a:r>
              <a:rPr lang="en-US" dirty="0" smtClean="0"/>
              <a:t>Represents spiritual sword as a soldier of Christ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7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Sakkos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4" b="98086" l="2000" r="94667"/>
                    </a14:imgEffect>
                  </a14:imgLayer>
                </a14:imgProps>
              </a:ext>
            </a:extLst>
          </a:blip>
          <a:srcRect l="-7338" r="-733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“garment of humility”</a:t>
            </a:r>
          </a:p>
          <a:p>
            <a:r>
              <a:rPr lang="en-US" dirty="0" smtClean="0"/>
              <a:t>Worn by bishops</a:t>
            </a:r>
          </a:p>
          <a:p>
            <a:r>
              <a:rPr lang="en-US" dirty="0" smtClean="0"/>
              <a:t>Resembles attire of Byzantine emperors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9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Omophorion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“shoulder covering”</a:t>
            </a:r>
          </a:p>
          <a:p>
            <a:r>
              <a:rPr lang="en-US" dirty="0" smtClean="0"/>
              <a:t>Worn by bishops</a:t>
            </a:r>
          </a:p>
          <a:p>
            <a:r>
              <a:rPr lang="en-US" dirty="0" smtClean="0"/>
              <a:t>Originally made of sheep wool for warmth</a:t>
            </a:r>
          </a:p>
          <a:p>
            <a:r>
              <a:rPr lang="en-US" dirty="0" smtClean="0"/>
              <a:t>Also symbolizes the parable in which the lost sheep was laid on the good shepherd’s shoulders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6" y="1600200"/>
            <a:ext cx="1923616" cy="4287838"/>
          </a:xfrm>
        </p:spPr>
      </p:pic>
    </p:spTree>
    <p:extLst>
      <p:ext uri="{BB962C8B-B14F-4D97-AF65-F5344CB8AC3E}">
        <p14:creationId xmlns:p14="http://schemas.microsoft.com/office/powerpoint/2010/main" val="406291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192</TotalTime>
  <Words>245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Summer</vt:lpstr>
      <vt:lpstr>Greek Orthodox Vestments</vt:lpstr>
      <vt:lpstr>Sticharion</vt:lpstr>
      <vt:lpstr>Orarion</vt:lpstr>
      <vt:lpstr>Epitrachilion</vt:lpstr>
      <vt:lpstr>Epimanikia</vt:lpstr>
      <vt:lpstr>Phelonion</vt:lpstr>
      <vt:lpstr>Epigonation</vt:lpstr>
      <vt:lpstr>Sakkos</vt:lpstr>
      <vt:lpstr>Omophorion</vt:lpstr>
      <vt:lpstr>Mitre</vt:lpstr>
      <vt:lpstr>Mantle</vt:lpstr>
      <vt:lpstr>Acolyte Vestments</vt:lpstr>
      <vt:lpstr>Deacons’ Vestments</vt:lpstr>
      <vt:lpstr>Priests’ Vestments</vt:lpstr>
      <vt:lpstr>Bishops’ Vestments</vt:lpstr>
    </vt:vector>
  </TitlesOfParts>
  <Company>RIC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Orthodox Vestments</dc:title>
  <dc:creator>wxin_harritos</dc:creator>
  <cp:lastModifiedBy>James Harritos II</cp:lastModifiedBy>
  <cp:revision>16</cp:revision>
  <dcterms:created xsi:type="dcterms:W3CDTF">2012-05-03T15:29:04Z</dcterms:created>
  <dcterms:modified xsi:type="dcterms:W3CDTF">2014-04-23T21:53:42Z</dcterms:modified>
</cp:coreProperties>
</file>